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61" r:id="rId3"/>
    <p:sldId id="257" r:id="rId4"/>
    <p:sldId id="258" r:id="rId5"/>
    <p:sldId id="259" r:id="rId6"/>
    <p:sldId id="260" r:id="rId7"/>
    <p:sldId id="266" r:id="rId8"/>
    <p:sldId id="262" r:id="rId9"/>
    <p:sldId id="265" r:id="rId10"/>
    <p:sldId id="267" r:id="rId11"/>
    <p:sldId id="268" r:id="rId12"/>
    <p:sldId id="270" r:id="rId13"/>
    <p:sldId id="263" r:id="rId14"/>
    <p:sldId id="271" r:id="rId15"/>
    <p:sldId id="272" r:id="rId16"/>
    <p:sldId id="284" r:id="rId17"/>
    <p:sldId id="276" r:id="rId18"/>
    <p:sldId id="275" r:id="rId19"/>
    <p:sldId id="282" r:id="rId20"/>
    <p:sldId id="274" r:id="rId21"/>
    <p:sldId id="297" r:id="rId22"/>
    <p:sldId id="269" r:id="rId23"/>
    <p:sldId id="281" r:id="rId24"/>
    <p:sldId id="278" r:id="rId25"/>
    <p:sldId id="280" r:id="rId26"/>
    <p:sldId id="283" r:id="rId27"/>
    <p:sldId id="279" r:id="rId28"/>
    <p:sldId id="277" r:id="rId29"/>
    <p:sldId id="26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4" r:id="rId41"/>
    <p:sldId id="296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F47972-CB1C-6340-9BAC-08E7CD4535EA}">
          <p14:sldIdLst>
            <p14:sldId id="256"/>
            <p14:sldId id="261"/>
            <p14:sldId id="257"/>
            <p14:sldId id="258"/>
            <p14:sldId id="259"/>
            <p14:sldId id="260"/>
            <p14:sldId id="266"/>
            <p14:sldId id="262"/>
            <p14:sldId id="265"/>
            <p14:sldId id="267"/>
            <p14:sldId id="268"/>
            <p14:sldId id="270"/>
            <p14:sldId id="263"/>
            <p14:sldId id="271"/>
            <p14:sldId id="272"/>
            <p14:sldId id="284"/>
            <p14:sldId id="276"/>
            <p14:sldId id="275"/>
            <p14:sldId id="282"/>
            <p14:sldId id="274"/>
            <p14:sldId id="297"/>
            <p14:sldId id="269"/>
            <p14:sldId id="281"/>
            <p14:sldId id="278"/>
            <p14:sldId id="280"/>
            <p14:sldId id="283"/>
            <p14:sldId id="279"/>
            <p14:sldId id="277"/>
            <p14:sldId id="26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Endocrine Control of Growth" id="{37D8B0FD-7D0B-4546-BBA7-DFA3804F4431}">
          <p14:sldIdLst>
            <p14:sldId id="295"/>
            <p14:sldId id="294"/>
            <p14:sldId id="29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2760" y="-9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32379-D926-E241-B4BE-482DBD0EAB4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9ACDED-B45A-E249-B67B-638F98564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7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Induces</a:t>
            </a:r>
            <a:r>
              <a:rPr lang="en-US" baseline="0" dirty="0" smtClean="0"/>
              <a:t> gluconeogenesis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Induces protein/triglyceride breakdown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Promotes insulin resistance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Hyperpigmentation is due to constant</a:t>
            </a:r>
            <a:r>
              <a:rPr lang="en-US" baseline="0" dirty="0" smtClean="0"/>
              <a:t> release of ACTH/MSH which are both part of POMC.  This is because of reduced negative feedback of Cortisol onto the ACTH releasing cells/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13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Fedex</a:t>
            </a:r>
            <a:r>
              <a:rPr lang="en-US" dirty="0" smtClean="0"/>
              <a:t> workers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12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Adrenal</a:t>
            </a:r>
            <a:r>
              <a:rPr lang="en-US" baseline="0" dirty="0" smtClean="0"/>
              <a:t> medulla has high levels of PNMT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18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94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12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3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65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60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3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35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13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20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0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2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065D1-A481-6A4B-B2A3-5DBBAEFD44E3}" type="datetimeFigureOut">
              <a:rPr lang="en-US" smtClean="0"/>
              <a:t>3/19/15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8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06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Aldosterone Effectors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1" y="1157236"/>
            <a:ext cx="7404100" cy="57007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05801" y="4775200"/>
            <a:ext cx="6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Na/K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05801" y="3009900"/>
            <a:ext cx="6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ENac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13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Renin as a Volume/Pressure Sensor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6523"/>
          <a:stretch/>
        </p:blipFill>
        <p:spPr>
          <a:xfrm>
            <a:off x="907094" y="1562099"/>
            <a:ext cx="7246306" cy="51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79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Renin/Angiotensin System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8764"/>
          <a:stretch/>
        </p:blipFill>
        <p:spPr>
          <a:xfrm>
            <a:off x="698500" y="1651000"/>
            <a:ext cx="789516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57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Mediate Long Term Stress Responses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08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Cortisol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737792"/>
              </p:ext>
            </p:extLst>
          </p:nvPr>
        </p:nvGraphicFramePr>
        <p:xfrm>
          <a:off x="241300" y="2039816"/>
          <a:ext cx="8553117" cy="4693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Cortex (</a:t>
                      </a:r>
                      <a:r>
                        <a:rPr lang="en-US" b="0" dirty="0" err="1" smtClean="0"/>
                        <a:t>Zona</a:t>
                      </a:r>
                      <a:r>
                        <a:rPr lang="en-US" b="0" dirty="0" smtClean="0"/>
                        <a:t> </a:t>
                      </a:r>
                      <a:r>
                        <a:rPr lang="en-US" b="0" dirty="0" err="1" smtClean="0"/>
                        <a:t>fasciculata</a:t>
                      </a:r>
                      <a:r>
                        <a:rPr lang="en-US" b="0" dirty="0" smtClean="0"/>
                        <a:t>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 (GPCR –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Glucocorticoid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Protein</a:t>
                      </a:r>
                      <a:r>
                        <a:rPr lang="en-US" baseline="0" dirty="0" smtClean="0"/>
                        <a:t> Catabolism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Adipose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 Lipolysis,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Adipogenesis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Gluconeogenesis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Food Intake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Immune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Reduced Th2 Activation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Negative Feedback to Pituitary, Negative Feedback to Hypothalamus,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764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HPA Axis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296"/>
          <a:stretch/>
        </p:blipFill>
        <p:spPr>
          <a:xfrm>
            <a:off x="2261966" y="1417638"/>
            <a:ext cx="4581519" cy="500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31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ACTH and other Hormones are Generated from POMC Transcripts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682118"/>
            <a:ext cx="7239000" cy="488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21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Rhythms of Cortisol Release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6595"/>
            <a:ext cx="5740710" cy="44173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6000" y="5972770"/>
            <a:ext cx="558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Liddle</a:t>
            </a:r>
            <a:r>
              <a:rPr lang="en-US" dirty="0" smtClean="0"/>
              <a:t> </a:t>
            </a:r>
            <a:r>
              <a:rPr lang="en-US" dirty="0"/>
              <a:t>GW (1966) An analysis of circadian rhythms in human adrenocortical secretory activity. Trans Am </a:t>
            </a:r>
            <a:r>
              <a:rPr lang="en-US" dirty="0" err="1"/>
              <a:t>Clin</a:t>
            </a:r>
            <a:r>
              <a:rPr lang="en-US" dirty="0"/>
              <a:t> </a:t>
            </a:r>
            <a:r>
              <a:rPr lang="en-US" dirty="0" err="1"/>
              <a:t>Clim</a:t>
            </a:r>
            <a:r>
              <a:rPr lang="en-US" dirty="0"/>
              <a:t> </a:t>
            </a:r>
            <a:r>
              <a:rPr lang="en-US" dirty="0" err="1"/>
              <a:t>Assoc</a:t>
            </a:r>
            <a:r>
              <a:rPr lang="en-US" dirty="0"/>
              <a:t> 77: 151–160.</a:t>
            </a:r>
          </a:p>
        </p:txBody>
      </p:sp>
    </p:spTree>
    <p:extLst>
      <p:ext uri="{BB962C8B-B14F-4D97-AF65-F5344CB8AC3E}">
        <p14:creationId xmlns:p14="http://schemas.microsoft.com/office/powerpoint/2010/main" val="2406797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00" y="274638"/>
            <a:ext cx="8788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Cortisol Maintains Blood Glucose Levels</a:t>
            </a:r>
            <a:endParaRPr lang="en-US" dirty="0"/>
          </a:p>
        </p:txBody>
      </p:sp>
      <p:pic>
        <p:nvPicPr>
          <p:cNvPr id="4" name="Picture 3" descr="cortisol-gluco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52" y="886460"/>
            <a:ext cx="4120896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62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Mechanisms to Maintain Blood Glucose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 gluconeogenesis (Liver)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 substrates for gluconeogenesis (muscle/fat)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Prevent glucose uptake (muscle/fat)</a:t>
            </a:r>
          </a:p>
        </p:txBody>
      </p:sp>
    </p:spTree>
    <p:extLst>
      <p:ext uri="{BB962C8B-B14F-4D97-AF65-F5344CB8AC3E}">
        <p14:creationId xmlns:p14="http://schemas.microsoft.com/office/powerpoint/2010/main" val="2165516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Name three zones in the adrenal cortex and major regulator(s) of each zone.</a:t>
            </a:r>
          </a:p>
          <a:p>
            <a:r>
              <a:rPr lang="en-US" dirty="0" smtClean="0"/>
              <a:t>Name three </a:t>
            </a:r>
            <a:r>
              <a:rPr lang="en-US" dirty="0" err="1" smtClean="0"/>
              <a:t>steroidogenesis</a:t>
            </a:r>
            <a:r>
              <a:rPr lang="en-US" dirty="0" smtClean="0"/>
              <a:t> pathways and their major products.</a:t>
            </a:r>
          </a:p>
          <a:p>
            <a:r>
              <a:rPr lang="en-US" dirty="0" smtClean="0"/>
              <a:t>Explain briefly the physiological mechanism of </a:t>
            </a:r>
            <a:r>
              <a:rPr lang="en-US" dirty="0" err="1" smtClean="0"/>
              <a:t>adrenogenital</a:t>
            </a:r>
            <a:r>
              <a:rPr lang="en-US" dirty="0" smtClean="0"/>
              <a:t> syndrome.</a:t>
            </a:r>
          </a:p>
          <a:p>
            <a:r>
              <a:rPr lang="en-US" dirty="0" smtClean="0"/>
              <a:t>Describe the physiological actions and roles of aldosterone.</a:t>
            </a:r>
          </a:p>
          <a:p>
            <a:r>
              <a:rPr lang="en-US" dirty="0" smtClean="0"/>
              <a:t>Explain briefly the renin-angiotensin system.</a:t>
            </a:r>
          </a:p>
          <a:p>
            <a:r>
              <a:rPr lang="en-US" dirty="0" smtClean="0"/>
              <a:t> Describe the negative feedback regulation of aldosterone and its relationship to blood volume/blood pressure homeostasis.</a:t>
            </a:r>
          </a:p>
          <a:p>
            <a:r>
              <a:rPr lang="en-US" dirty="0" smtClean="0"/>
              <a:t>Describe hepatic and </a:t>
            </a:r>
            <a:r>
              <a:rPr lang="en-US" dirty="0" err="1" smtClean="0"/>
              <a:t>extrahepatic</a:t>
            </a:r>
            <a:r>
              <a:rPr lang="en-US" dirty="0" smtClean="0"/>
              <a:t> metabolic actions of glucocorticoids. Discuss their relationship.</a:t>
            </a:r>
          </a:p>
          <a:p>
            <a:r>
              <a:rPr lang="en-US" dirty="0" smtClean="0"/>
              <a:t>State the major findings caused by adrenal </a:t>
            </a:r>
            <a:r>
              <a:rPr lang="en-US" dirty="0" err="1" smtClean="0"/>
              <a:t>hypersecretion</a:t>
            </a:r>
            <a:r>
              <a:rPr lang="en-US" dirty="0" smtClean="0"/>
              <a:t> of mineralocorticoids.</a:t>
            </a:r>
          </a:p>
          <a:p>
            <a:r>
              <a:rPr lang="en-US" dirty="0" smtClean="0"/>
              <a:t>State the major findings caused by adrenal </a:t>
            </a:r>
            <a:r>
              <a:rPr lang="en-US" dirty="0" err="1" smtClean="0"/>
              <a:t>hypersecretion</a:t>
            </a:r>
            <a:r>
              <a:rPr lang="en-US" dirty="0" smtClean="0"/>
              <a:t> of glucocorticoids. </a:t>
            </a:r>
          </a:p>
          <a:p>
            <a:r>
              <a:rPr lang="en-US" dirty="0" smtClean="0"/>
              <a:t>Name the major hormones secreted from the adrenal medulla. Discuss the differences of epinephrine (</a:t>
            </a:r>
            <a:r>
              <a:rPr lang="en-US" dirty="0" err="1" smtClean="0"/>
              <a:t>epi</a:t>
            </a:r>
            <a:r>
              <a:rPr lang="en-US" dirty="0" smtClean="0"/>
              <a:t>) and norepinephrine (NE) in cardiovascular actions (physiological levels). </a:t>
            </a:r>
          </a:p>
          <a:p>
            <a:r>
              <a:rPr lang="en-US" dirty="0" smtClean="0"/>
              <a:t>List the major metabolic actions of </a:t>
            </a:r>
            <a:r>
              <a:rPr lang="en-US" dirty="0" err="1" smtClean="0"/>
              <a:t>catecholamines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Contrast the thresholds for actions vs. plasma levels of </a:t>
            </a:r>
            <a:r>
              <a:rPr lang="en-US" dirty="0" err="1" smtClean="0"/>
              <a:t>epi</a:t>
            </a:r>
            <a:r>
              <a:rPr lang="en-US" dirty="0" smtClean="0"/>
              <a:t> and NE under common conditions, like exercise, and in the disease </a:t>
            </a:r>
            <a:r>
              <a:rPr lang="en-US" dirty="0" err="1" smtClean="0"/>
              <a:t>pheochromocytoma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582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Effects of Cortisol on Immune Function</a:t>
            </a:r>
            <a:endParaRPr lang="en-US" dirty="0"/>
          </a:p>
        </p:txBody>
      </p:sp>
      <p:pic>
        <p:nvPicPr>
          <p:cNvPr id="4" name="Picture 85" descr="nrrheum_2012_166-f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6"/>
          <a:stretch/>
        </p:blipFill>
        <p:spPr bwMode="auto">
          <a:xfrm>
            <a:off x="1851024" y="1549399"/>
            <a:ext cx="5375275" cy="446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3716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Cortisol Sensitizes Epinephrine Responses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93800" y="2229366"/>
            <a:ext cx="90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Cortisol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8700" y="3707199"/>
            <a:ext cx="1545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Glucocorticoid</a:t>
            </a:r>
          </a:p>
          <a:p>
            <a:r>
              <a:rPr lang="en-US" dirty="0" smtClean="0"/>
              <a:t>Receptor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614738" y="2749897"/>
            <a:ext cx="30831" cy="9573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86200" y="3568700"/>
            <a:ext cx="2531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Elevated Transcription of</a:t>
            </a:r>
          </a:p>
          <a:p>
            <a:r>
              <a:rPr lang="en-US" dirty="0" smtClean="0"/>
              <a:t>Beta-Adrenergic</a:t>
            </a:r>
          </a:p>
          <a:p>
            <a:r>
              <a:rPr lang="en-US" dirty="0" smtClean="0"/>
              <a:t>Receptors</a:t>
            </a:r>
            <a:endParaRPr lang="en-US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>
            <a:off x="2730500" y="4030365"/>
            <a:ext cx="11557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03119" y="3707199"/>
            <a:ext cx="2140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 sensitivity</a:t>
            </a:r>
          </a:p>
          <a:p>
            <a:r>
              <a:rPr lang="en-US" dirty="0"/>
              <a:t>t</a:t>
            </a:r>
            <a:r>
              <a:rPr lang="en-US" dirty="0" smtClean="0"/>
              <a:t>owards epinephrine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880100" y="4030365"/>
            <a:ext cx="11230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86387" y="127000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Chronic Stress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578476" y="1641396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46056" y="1641396"/>
            <a:ext cx="134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Acute Stress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346056" y="2749897"/>
            <a:ext cx="131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Epinephrine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8004676" y="2087781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995652" y="3119229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575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11</a:t>
            </a:r>
            <a:r>
              <a:rPr lang="en-US" dirty="0" smtClean="0">
                <a:latin typeface="Symbol" charset="2"/>
                <a:cs typeface="Symbol" charset="2"/>
              </a:rPr>
              <a:t>b</a:t>
            </a:r>
            <a:r>
              <a:rPr lang="en-US" dirty="0" smtClean="0"/>
              <a:t>-HSD 2 and Local Concentrations of Glucocorticoids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841500"/>
            <a:ext cx="75946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27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 Steroid Hormone </a:t>
            </a:r>
            <a:r>
              <a:rPr lang="en-US" dirty="0" err="1" smtClean="0"/>
              <a:t>Disfunction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22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Congenital Adrenal Hyperplasia</a:t>
            </a:r>
            <a:endParaRPr lang="en-US" dirty="0" smtClean="0"/>
          </a:p>
          <a:p>
            <a:r>
              <a:rPr lang="en-US" dirty="0" smtClean="0"/>
              <a:t>Mutations in </a:t>
            </a:r>
            <a:r>
              <a:rPr lang="en-US" dirty="0" smtClean="0"/>
              <a:t>genes involved in the biosynthesis </a:t>
            </a:r>
            <a:r>
              <a:rPr lang="en-US" dirty="0" smtClean="0"/>
              <a:t>of cortisol/aldosterone</a:t>
            </a:r>
          </a:p>
          <a:p>
            <a:r>
              <a:rPr lang="en-US" dirty="0" smtClean="0"/>
              <a:t>What would be the effects on</a:t>
            </a:r>
          </a:p>
          <a:p>
            <a:pPr lvl="1"/>
            <a:r>
              <a:rPr lang="en-US" dirty="0" smtClean="0"/>
              <a:t>Sex hormone production</a:t>
            </a:r>
          </a:p>
          <a:p>
            <a:pPr lvl="1"/>
            <a:r>
              <a:rPr lang="en-US" dirty="0" smtClean="0"/>
              <a:t>Salt balance</a:t>
            </a:r>
          </a:p>
          <a:p>
            <a:pPr lvl="1"/>
            <a:r>
              <a:rPr lang="en-US" dirty="0" smtClean="0"/>
              <a:t>Adrenal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11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Addison’s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751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Autoimmune destruction of adrenal gland</a:t>
            </a:r>
          </a:p>
          <a:p>
            <a:r>
              <a:rPr lang="en-US" dirty="0" smtClean="0"/>
              <a:t>How would this anatomically differ from CAH?</a:t>
            </a:r>
          </a:p>
          <a:p>
            <a:r>
              <a:rPr lang="en-US" dirty="0" smtClean="0"/>
              <a:t>Why would blood pressure be low?</a:t>
            </a:r>
          </a:p>
          <a:p>
            <a:r>
              <a:rPr lang="en-US" dirty="0" smtClean="0"/>
              <a:t>Why would there be a risk of hypoglycemia?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705" y="1943100"/>
            <a:ext cx="442529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49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Hyperpigmentation in Addison’s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296"/>
          <a:stretch/>
        </p:blipFill>
        <p:spPr>
          <a:xfrm>
            <a:off x="457200" y="1417638"/>
            <a:ext cx="3803169" cy="4157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0" y="1758318"/>
            <a:ext cx="5130800" cy="34657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17900" y="5702300"/>
            <a:ext cx="2012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Hyperpigmentation</a:t>
            </a:r>
            <a:endParaRPr lang="en-US" dirty="0"/>
          </a:p>
        </p:txBody>
      </p:sp>
      <p:cxnSp>
        <p:nvCxnSpPr>
          <p:cNvPr id="8" name="Straight Arrow Connector 7"/>
          <p:cNvCxnSpPr>
            <a:endCxn id="6" idx="0"/>
          </p:cNvCxnSpPr>
          <p:nvPr/>
        </p:nvCxnSpPr>
        <p:spPr>
          <a:xfrm>
            <a:off x="4483100" y="4775200"/>
            <a:ext cx="41052" cy="927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9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Tumors Affecting Adrenal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Conn’s syndrome (adenoma of </a:t>
            </a:r>
            <a:r>
              <a:rPr lang="en-US" dirty="0" err="1" smtClean="0"/>
              <a:t>zona</a:t>
            </a:r>
            <a:r>
              <a:rPr lang="en-US" dirty="0" smtClean="0"/>
              <a:t> </a:t>
            </a:r>
            <a:r>
              <a:rPr lang="en-US" dirty="0" err="1" smtClean="0"/>
              <a:t>glomerulosa</a:t>
            </a:r>
            <a:r>
              <a:rPr lang="en-US" dirty="0" smtClean="0"/>
              <a:t>)</a:t>
            </a:r>
          </a:p>
          <a:p>
            <a:r>
              <a:rPr lang="en-US" dirty="0" smtClean="0"/>
              <a:t>Cushing’s syndrome</a:t>
            </a:r>
          </a:p>
          <a:p>
            <a:pPr lvl="1"/>
            <a:r>
              <a:rPr lang="en-US" dirty="0" smtClean="0"/>
              <a:t>pituitary adenoma (ACTH releasing) or </a:t>
            </a:r>
          </a:p>
          <a:p>
            <a:pPr lvl="1"/>
            <a:r>
              <a:rPr lang="en-US" dirty="0" smtClean="0"/>
              <a:t>adenoma of </a:t>
            </a:r>
            <a:r>
              <a:rPr lang="en-US" dirty="0" err="1" smtClean="0"/>
              <a:t>zona</a:t>
            </a:r>
            <a:r>
              <a:rPr lang="en-US" dirty="0" smtClean="0"/>
              <a:t> </a:t>
            </a:r>
            <a:r>
              <a:rPr lang="en-US" dirty="0" err="1" smtClean="0"/>
              <a:t>fasciculata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80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Night Time Workers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65300"/>
            <a:ext cx="4711700" cy="3314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5900" y="5651500"/>
            <a:ext cx="638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Scheer</a:t>
            </a:r>
            <a:r>
              <a:rPr lang="en-US" dirty="0" smtClean="0"/>
              <a:t> </a:t>
            </a:r>
            <a:r>
              <a:rPr lang="en-US" dirty="0"/>
              <a:t>F A</a:t>
            </a:r>
            <a:r>
              <a:rPr lang="en-US" dirty="0" smtClean="0"/>
              <a:t>JL</a:t>
            </a:r>
            <a:r>
              <a:rPr lang="en-US" dirty="0"/>
              <a:t>, Hilton MF, </a:t>
            </a:r>
            <a:r>
              <a:rPr lang="en-US" dirty="0" err="1"/>
              <a:t>Mantzoros</a:t>
            </a:r>
            <a:r>
              <a:rPr lang="en-US" dirty="0"/>
              <a:t> CS, Shea S </a:t>
            </a:r>
            <a:r>
              <a:rPr lang="en-US" dirty="0" smtClean="0"/>
              <a:t>A </a:t>
            </a:r>
            <a:r>
              <a:rPr lang="en-US" dirty="0"/>
              <a:t>(2009) Adverse metabolic and cardiovascular consequences of circadian misalignment. </a:t>
            </a:r>
            <a:r>
              <a:rPr lang="en-US" dirty="0" err="1"/>
              <a:t>Proc</a:t>
            </a:r>
            <a:r>
              <a:rPr lang="en-US" dirty="0"/>
              <a:t> </a:t>
            </a:r>
            <a:r>
              <a:rPr lang="en-US" dirty="0" err="1"/>
              <a:t>Natl</a:t>
            </a:r>
            <a:r>
              <a:rPr lang="en-US" dirty="0"/>
              <a:t> </a:t>
            </a:r>
            <a:r>
              <a:rPr lang="en-US" dirty="0" err="1"/>
              <a:t>Acad</a:t>
            </a:r>
            <a:r>
              <a:rPr lang="en-US" dirty="0"/>
              <a:t> </a:t>
            </a:r>
            <a:r>
              <a:rPr lang="en-US" dirty="0" err="1"/>
              <a:t>Sci</a:t>
            </a:r>
            <a:r>
              <a:rPr lang="en-US" dirty="0"/>
              <a:t> U S A 106: 4453–4458. doi:10.1073/pnas.0808180106.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86600" y="2209800"/>
            <a:ext cx="1647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Normal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Sleep disrupted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007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Adrenaline Mediates Short-Term Stress Responses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5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 Gland Anatomy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83" y="1493927"/>
            <a:ext cx="5340852" cy="536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38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Epinephrine Summary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1508026"/>
              </p:ext>
            </p:extLst>
          </p:nvPr>
        </p:nvGraphicFramePr>
        <p:xfrm>
          <a:off x="457200" y="1582616"/>
          <a:ext cx="8553117" cy="479043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medulla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 nervous stimulation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is its receptor?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Alpha/Beta-Adrenergic Receptors (5 subtypes)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GPCR -&gt; </a:t>
                      </a:r>
                      <a:r>
                        <a:rPr lang="en-US" dirty="0" err="1" smtClean="0"/>
                        <a:t>G</a:t>
                      </a:r>
                      <a:r>
                        <a:rPr lang="en-US" baseline="0" dirty="0" err="1" smtClean="0"/>
                        <a:t>s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aseline="0" dirty="0" err="1" smtClean="0"/>
                        <a:t>Gi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 heart rate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respiration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Vasculature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Vasoconstriction (smooth muscle), vasodilation (skeletal</a:t>
                      </a:r>
                      <a:r>
                        <a:rPr lang="en-US" baseline="0" dirty="0" smtClean="0"/>
                        <a:t> muscle)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Glycogenolysis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Lipolysis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Skeletal 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</a:t>
                      </a:r>
                      <a:r>
                        <a:rPr lang="en-US" baseline="0" dirty="0" smtClean="0"/>
                        <a:t> signal stops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428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Epinephrine and Norepinephrine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5900"/>
            <a:ext cx="9144000" cy="38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7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Adrenaline Release </a:t>
            </a:r>
            <a:r>
              <a:rPr lang="en-US" dirty="0" err="1"/>
              <a:t>v</a:t>
            </a:r>
            <a:r>
              <a:rPr lang="en-US" dirty="0" err="1" smtClean="0"/>
              <a:t>s</a:t>
            </a:r>
            <a:r>
              <a:rPr lang="en-US" dirty="0" smtClean="0"/>
              <a:t> Cortisol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1" y="1417638"/>
            <a:ext cx="6311900" cy="53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90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Cardiovascular Roles of Epinephrine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328070"/>
            <a:ext cx="5129486" cy="552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0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Roles of Epinephrine</a:t>
            </a:r>
            <a:endParaRPr lang="en-US" dirty="0"/>
          </a:p>
        </p:txBody>
      </p:sp>
      <p:pic>
        <p:nvPicPr>
          <p:cNvPr id="3" name="Picture 2" descr="cortisol-gluco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52" y="886460"/>
            <a:ext cx="4120896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63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Epinephrine Mediated Activation of </a:t>
            </a:r>
            <a:r>
              <a:rPr lang="en-US" dirty="0" err="1" smtClean="0"/>
              <a:t>Glycogenolysis</a:t>
            </a:r>
            <a:endParaRPr lang="en-US" dirty="0"/>
          </a:p>
        </p:txBody>
      </p:sp>
      <p:pic>
        <p:nvPicPr>
          <p:cNvPr id="3" name="Picture 2" descr="glycogen-synthesis-glucag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93" y="1484478"/>
            <a:ext cx="4950272" cy="49864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60600" y="1417638"/>
            <a:ext cx="1752600" cy="792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52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Dual Effects of Epinephrine on Gluconeogenesis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8" y="1612900"/>
            <a:ext cx="3668725" cy="459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1900" y="6337300"/>
            <a:ext cx="341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Gluconeogenic</a:t>
            </a:r>
            <a:r>
              <a:rPr lang="en-US" dirty="0" smtClean="0"/>
              <a:t> Gene Transcription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71" y="1612900"/>
            <a:ext cx="2830384" cy="314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40379" y="2297908"/>
            <a:ext cx="59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PKA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35537" y="3180776"/>
            <a:ext cx="91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PFK-2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927600" y="2763311"/>
            <a:ext cx="307937" cy="4996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075116" y="3142611"/>
            <a:ext cx="307474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784582" y="2629932"/>
            <a:ext cx="699489" cy="4277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02830" y="2482574"/>
            <a:ext cx="254001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57290" y="4953000"/>
            <a:ext cx="2529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Post-Translational Induction of Gluconeogenesis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20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Effects of Epinephrine on Lipid Breakdown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993900"/>
            <a:ext cx="4762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9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Pheochromocytoma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Tumor that constitutively secretes adrenaline or noradrenaline</a:t>
            </a:r>
          </a:p>
          <a:p>
            <a:r>
              <a:rPr lang="en-US" dirty="0" smtClean="0"/>
              <a:t>What cardiovascular and molecular phenotypes would this person have?</a:t>
            </a:r>
          </a:p>
          <a:p>
            <a:r>
              <a:rPr lang="en-US" dirty="0" smtClean="0"/>
              <a:t>How could you treat this person?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19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Endocrine Control of Growth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17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Steroid Hormones Released From Adrenal Medulla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5589"/>
            <a:ext cx="9144000" cy="446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898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List </a:t>
            </a:r>
            <a:r>
              <a:rPr lang="en-US" dirty="0"/>
              <a:t>the hormones important for growth at key times in a person's life.</a:t>
            </a:r>
          </a:p>
          <a:p>
            <a:r>
              <a:rPr lang="en-US" dirty="0" smtClean="0"/>
              <a:t>Describe </a:t>
            </a:r>
            <a:r>
              <a:rPr lang="en-US" dirty="0"/>
              <a:t>the functions of human growth hormone on growth (bones and soft tissues), and on metabolism, and the regulation of its secretion.  Explain what '</a:t>
            </a:r>
            <a:r>
              <a:rPr lang="en-US" dirty="0" err="1"/>
              <a:t>rhGH</a:t>
            </a:r>
            <a:r>
              <a:rPr lang="en-US" dirty="0"/>
              <a:t>' means.</a:t>
            </a:r>
          </a:p>
          <a:p>
            <a:r>
              <a:rPr lang="en-US" dirty="0" smtClean="0"/>
              <a:t>State </a:t>
            </a:r>
            <a:r>
              <a:rPr lang="en-US" dirty="0"/>
              <a:t>the "dual effector hypothesis" for GH actions, and the relative roles of GH and IGF-1 in growth control. </a:t>
            </a:r>
          </a:p>
          <a:p>
            <a:r>
              <a:rPr lang="en-US" dirty="0" smtClean="0"/>
              <a:t>Describe </a:t>
            </a:r>
            <a:r>
              <a:rPr lang="en-US" dirty="0"/>
              <a:t>the interactions among all the key growth-regulating hormones at key times of a person's life: in utero, </a:t>
            </a:r>
            <a:r>
              <a:rPr lang="en-US" dirty="0" err="1"/>
              <a:t>neonatally</a:t>
            </a:r>
            <a:r>
              <a:rPr lang="en-US" dirty="0"/>
              <a:t>, childhood, puberty, adulthood, and senescence.</a:t>
            </a:r>
          </a:p>
          <a:p>
            <a:r>
              <a:rPr lang="en-US" dirty="0" smtClean="0"/>
              <a:t>Describe </a:t>
            </a:r>
            <a:r>
              <a:rPr lang="en-US" dirty="0"/>
              <a:t>the daily regulation of GH levels and the physiological relevance of these cycles.</a:t>
            </a:r>
          </a:p>
        </p:txBody>
      </p:sp>
    </p:spTree>
    <p:extLst>
      <p:ext uri="{BB962C8B-B14F-4D97-AF65-F5344CB8AC3E}">
        <p14:creationId xmlns:p14="http://schemas.microsoft.com/office/powerpoint/2010/main" val="1962598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– Hormone Interactions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6113" y="2953624"/>
            <a:ext cx="90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Cortisol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71013" y="4431457"/>
            <a:ext cx="1545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Glucocorticoid</a:t>
            </a:r>
          </a:p>
          <a:p>
            <a:r>
              <a:rPr lang="en-US" dirty="0" smtClean="0"/>
              <a:t>Receptor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57051" y="3474155"/>
            <a:ext cx="30831" cy="9573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28513" y="4292958"/>
            <a:ext cx="2531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Elevated Transcription of</a:t>
            </a:r>
          </a:p>
          <a:p>
            <a:r>
              <a:rPr lang="en-US" dirty="0" smtClean="0"/>
              <a:t>Beta-Adrenergic</a:t>
            </a:r>
          </a:p>
          <a:p>
            <a:r>
              <a:rPr lang="en-US" dirty="0" smtClean="0"/>
              <a:t>Receptors</a:t>
            </a:r>
            <a:endParaRPr lang="en-US" dirty="0"/>
          </a:p>
        </p:txBody>
      </p:sp>
      <p:cxnSp>
        <p:nvCxnSpPr>
          <p:cNvPr id="8" name="Straight Arrow Connector 7"/>
          <p:cNvCxnSpPr>
            <a:endCxn id="7" idx="1"/>
          </p:cNvCxnSpPr>
          <p:nvPr/>
        </p:nvCxnSpPr>
        <p:spPr>
          <a:xfrm>
            <a:off x="2872813" y="4754623"/>
            <a:ext cx="11557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45432" y="4431457"/>
            <a:ext cx="2140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 sensitivity</a:t>
            </a:r>
          </a:p>
          <a:p>
            <a:r>
              <a:rPr lang="en-US" dirty="0"/>
              <a:t>t</a:t>
            </a:r>
            <a:r>
              <a:rPr lang="en-US" dirty="0" smtClean="0"/>
              <a:t>owards epinephrine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022413" y="4754623"/>
            <a:ext cx="11230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8700" y="1994258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Chronic Stress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720789" y="2365654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88369" y="2365654"/>
            <a:ext cx="134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Acute Stress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88369" y="3474155"/>
            <a:ext cx="131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Epinephrine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146989" y="2812039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137965" y="3843487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57051" y="5657671"/>
            <a:ext cx="7565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Hadcock</a:t>
            </a:r>
            <a:r>
              <a:rPr lang="en-US" dirty="0" smtClean="0"/>
              <a:t> </a:t>
            </a:r>
            <a:r>
              <a:rPr lang="en-US" dirty="0"/>
              <a:t>JR, </a:t>
            </a:r>
            <a:r>
              <a:rPr lang="en-US" dirty="0" err="1"/>
              <a:t>Malbon</a:t>
            </a:r>
            <a:r>
              <a:rPr lang="en-US" dirty="0"/>
              <a:t> CC (1988) Regulation of beta-adrenergic receptors by “permissive” hormones: glucocorticoids increase steady-state levels of receptor mRNA. </a:t>
            </a:r>
            <a:r>
              <a:rPr lang="en-US" dirty="0" err="1"/>
              <a:t>Proc</a:t>
            </a:r>
            <a:r>
              <a:rPr lang="en-US" dirty="0"/>
              <a:t> </a:t>
            </a:r>
            <a:r>
              <a:rPr lang="en-US" dirty="0" err="1"/>
              <a:t>Natl</a:t>
            </a:r>
            <a:r>
              <a:rPr lang="en-US" dirty="0"/>
              <a:t> </a:t>
            </a:r>
            <a:r>
              <a:rPr lang="en-US" dirty="0" err="1"/>
              <a:t>Acad</a:t>
            </a:r>
            <a:r>
              <a:rPr lang="en-US" dirty="0"/>
              <a:t> </a:t>
            </a:r>
            <a:r>
              <a:rPr lang="en-US" dirty="0" err="1"/>
              <a:t>Sci</a:t>
            </a:r>
            <a:r>
              <a:rPr lang="en-US" dirty="0"/>
              <a:t> U S A 85: 8415–8419. doi:10.1073/pnas.85.22.8415.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813" y="1396410"/>
            <a:ext cx="3942132" cy="283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62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Steroid Hormone Synthesis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55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55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Steroid Hormone Synthesis 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9" y="1417638"/>
            <a:ext cx="4318299" cy="491966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885617"/>
              </p:ext>
            </p:extLst>
          </p:nvPr>
        </p:nvGraphicFramePr>
        <p:xfrm>
          <a:off x="4649703" y="2896947"/>
          <a:ext cx="4278397" cy="2256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137"/>
                <a:gridCol w="1411630"/>
                <a:gridCol w="1411630"/>
              </a:tblGrid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Signal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Hormone</a:t>
                      </a:r>
                      <a:endParaRPr lang="en-US" dirty="0"/>
                    </a:p>
                  </a:txBody>
                  <a:tcPr/>
                </a:tc>
              </a:tr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MC2R </a:t>
                      </a:r>
                    </a:p>
                    <a:p>
                      <a:r>
                        <a:rPr lang="en-US" dirty="0" smtClean="0"/>
                        <a:t>(GPCR - 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Cortisol</a:t>
                      </a:r>
                      <a:endParaRPr lang="en-US" dirty="0"/>
                    </a:p>
                  </a:txBody>
                  <a:tcPr/>
                </a:tc>
              </a:tr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Angiotensin II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AGTR1</a:t>
                      </a:r>
                    </a:p>
                    <a:p>
                      <a:r>
                        <a:rPr lang="en-US" dirty="0" smtClean="0"/>
                        <a:t>(GPCR – </a:t>
                      </a:r>
                      <a:r>
                        <a:rPr lang="en-US" dirty="0" err="1" smtClean="0"/>
                        <a:t>Gq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Aldosterone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583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85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Both Aldosterone and Cortisol Function Through Nuclear Hormone Signaling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824" r="66834" b="17780"/>
          <a:stretch/>
        </p:blipFill>
        <p:spPr>
          <a:xfrm>
            <a:off x="3365500" y="1844842"/>
            <a:ext cx="2646947" cy="35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34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Aldosterone Regulates Mineral Balance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74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Aldosterone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1069947"/>
              </p:ext>
            </p:extLst>
          </p:nvPr>
        </p:nvGraphicFramePr>
        <p:xfrm>
          <a:off x="457200" y="1582616"/>
          <a:ext cx="8553117" cy="34797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Cortex (</a:t>
                      </a:r>
                      <a:r>
                        <a:rPr lang="en-US" b="0" dirty="0" err="1" smtClean="0"/>
                        <a:t>Zona</a:t>
                      </a:r>
                      <a:r>
                        <a:rPr lang="en-US" b="0" dirty="0" smtClean="0"/>
                        <a:t> </a:t>
                      </a:r>
                      <a:r>
                        <a:rPr lang="en-US" b="0" dirty="0" err="1" smtClean="0"/>
                        <a:t>glomerulosa</a:t>
                      </a:r>
                      <a:r>
                        <a:rPr lang="en-US" b="0" dirty="0" smtClean="0"/>
                        <a:t>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Angiotensin II Signaling (GPCR –</a:t>
                      </a:r>
                      <a:r>
                        <a:rPr lang="en-US" dirty="0" err="1" smtClean="0"/>
                        <a:t>Gq</a:t>
                      </a:r>
                      <a:r>
                        <a:rPr lang="en-US" dirty="0" smtClean="0"/>
                        <a:t>) and to a lesser</a:t>
                      </a:r>
                      <a:r>
                        <a:rPr lang="en-US" baseline="0" dirty="0" smtClean="0"/>
                        <a:t> extent 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Mineralcorticoid</a:t>
                      </a:r>
                      <a:r>
                        <a:rPr lang="en-US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Kidneys (Collecting Ducts and Distal Convoluted Tubule)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ENAc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Na/K Transporter/SGK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less ATII signaling,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079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1009</Words>
  <Application>Microsoft Macintosh PowerPoint</Application>
  <PresentationFormat>On-screen Show (4:3)</PresentationFormat>
  <Paragraphs>184</Paragraphs>
  <Slides>41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PowerPoint Presentation</vt:lpstr>
      <vt:lpstr>Learning Objectives</vt:lpstr>
      <vt:lpstr>Adrenal Gland Anatomy</vt:lpstr>
      <vt:lpstr>Steroid Hormones Released From Adrenal Medulla</vt:lpstr>
      <vt:lpstr>Steroid Hormone Synthesis</vt:lpstr>
      <vt:lpstr>Steroid Hormone Synthesis Mechanisms</vt:lpstr>
      <vt:lpstr>Both Aldosterone and Cortisol Function Through Nuclear Hormone Signaling</vt:lpstr>
      <vt:lpstr>Aldosterone Regulates Mineral Balance</vt:lpstr>
      <vt:lpstr>Aldosterone Summary</vt:lpstr>
      <vt:lpstr>Key Aldosterone Effectors</vt:lpstr>
      <vt:lpstr>Renin as a Volume/Pressure Sensor</vt:lpstr>
      <vt:lpstr>The Renin/Angiotensin System</vt:lpstr>
      <vt:lpstr>Glucocorticoids Mediate Long Term Stress Responses</vt:lpstr>
      <vt:lpstr>Cortisol Summary</vt:lpstr>
      <vt:lpstr>HPA Axis</vt:lpstr>
      <vt:lpstr>ACTH and other Hormones are Generated from POMC Transcripts</vt:lpstr>
      <vt:lpstr>Daily Rhythms of Cortisol Release</vt:lpstr>
      <vt:lpstr>Cortisol Maintains Blood Glucose Levels</vt:lpstr>
      <vt:lpstr>Three Mechanisms to Maintain Blood Glucose Levels</vt:lpstr>
      <vt:lpstr>Effects of Cortisol on Immune Function</vt:lpstr>
      <vt:lpstr>Cortisol Sensitizes Epinephrine Responses</vt:lpstr>
      <vt:lpstr>11b-HSD 2 and Local Concentrations of Glucocorticoids</vt:lpstr>
      <vt:lpstr>Adrenal Steroid Hormone Disfunction</vt:lpstr>
      <vt:lpstr>Discuss</vt:lpstr>
      <vt:lpstr>Addison’s Disease</vt:lpstr>
      <vt:lpstr>Hyperpigmentation in Addison’s</vt:lpstr>
      <vt:lpstr>Tumors Affecting Adrenal Function</vt:lpstr>
      <vt:lpstr>Night Time Workers</vt:lpstr>
      <vt:lpstr>Adrenaline Mediates Short-Term Stress Responses</vt:lpstr>
      <vt:lpstr>Epinephrine Summary</vt:lpstr>
      <vt:lpstr>Epinephrine and Norepinephrine</vt:lpstr>
      <vt:lpstr>Adrenaline Release vs Cortisol</vt:lpstr>
      <vt:lpstr>Cardiovascular Roles of Epinephrine</vt:lpstr>
      <vt:lpstr>Metabolic Roles of Epinephrine</vt:lpstr>
      <vt:lpstr>Epinephrine Mediated Activation of Glycogenolysis</vt:lpstr>
      <vt:lpstr>Dual Effects of Epinephrine on Gluconeogenesis</vt:lpstr>
      <vt:lpstr>Effects of Epinephrine on Lipid Breakdown</vt:lpstr>
      <vt:lpstr>Pheochromocytoma</vt:lpstr>
      <vt:lpstr>Endocrine Control of Growth</vt:lpstr>
      <vt:lpstr>Learning Objectives</vt:lpstr>
      <vt:lpstr>Concept – Hormone Interactions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32</cp:revision>
  <dcterms:created xsi:type="dcterms:W3CDTF">2015-03-17T15:56:54Z</dcterms:created>
  <dcterms:modified xsi:type="dcterms:W3CDTF">2015-03-19T17:50:12Z</dcterms:modified>
</cp:coreProperties>
</file>